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9" r:id="rId4"/>
    <p:sldId id="257" r:id="rId5"/>
    <p:sldId id="267" r:id="rId6"/>
    <p:sldId id="269" r:id="rId7"/>
    <p:sldId id="270" r:id="rId8"/>
    <p:sldId id="271" r:id="rId9"/>
    <p:sldId id="272" r:id="rId10"/>
    <p:sldId id="273" r:id="rId11"/>
    <p:sldId id="280" r:id="rId12"/>
    <p:sldId id="258" r:id="rId13"/>
    <p:sldId id="259" r:id="rId14"/>
    <p:sldId id="261" r:id="rId15"/>
    <p:sldId id="260" r:id="rId16"/>
    <p:sldId id="262" r:id="rId17"/>
    <p:sldId id="274" r:id="rId18"/>
    <p:sldId id="263" r:id="rId19"/>
    <p:sldId id="281" r:id="rId20"/>
    <p:sldId id="264" r:id="rId21"/>
    <p:sldId id="265" r:id="rId22"/>
    <p:sldId id="266" r:id="rId23"/>
    <p:sldId id="282" r:id="rId24"/>
    <p:sldId id="268" r:id="rId25"/>
    <p:sldId id="276" r:id="rId26"/>
    <p:sldId id="283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47842-F382-43E3-AC89-C6AC0EC1D305}" type="datetimeFigureOut">
              <a:rPr lang="zh-TW" altLang="en-US" smtClean="0"/>
              <a:pPr/>
              <a:t>2016/8/1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E8D9-DC3F-4B8A-AA5D-9A988B08A4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34485;&#26842;.mp4" TargetMode="External"/><Relationship Id="rId2" Type="http://schemas.openxmlformats.org/officeDocument/2006/relationships/hyperlink" Target="file:///K:\&#22799;&#26085;&#27138;&#23416;\&#34485;&#26842;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feature=player_detailpage&amp;v=tp00su0uoTQ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fotherc.weebly.com/uploads/1/3/6/3/13635006/2619526.jpg?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fotherc.weebly.com/uploads/1/3/6/3/13635006/6720119.jpg?238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2012%20Yoshida%20Kunihiro&#30050;&#26989;&#35373;&#35336;%20-%20&#27138;&#34485;&#34485;&#65288;&#29281;&#34851;&#39178;&#27542;&#23567;&#32000;&#37636;&#29255;&#65289;.mp4" TargetMode="External"/><Relationship Id="rId2" Type="http://schemas.openxmlformats.org/officeDocument/2006/relationships/hyperlink" Target="https://www.youtube.com/watch?v=KeuuDnNkH0E&amp;feature=player_detailpag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0332;&#29694;&#21488;&#21335;&#19971;&#32929;&#31687;16&#27604;9.mp4" TargetMode="External"/><Relationship Id="rId2" Type="http://schemas.openxmlformats.org/officeDocument/2006/relationships/hyperlink" Target="https://www.youtube.com/watch?v=JcEMOHj3lbs&amp;feature=player_detailpag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00100" y="3143248"/>
            <a:ext cx="7715304" cy="2857520"/>
          </a:xfrm>
        </p:spPr>
        <p:txBody>
          <a:bodyPr>
            <a:normAutofit lnSpcReduction="10000"/>
          </a:bodyPr>
          <a:lstStyle/>
          <a:p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家鄉風貌</a:t>
            </a:r>
            <a:r>
              <a:rPr lang="en-US" altLang="zh-TW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吹海風呷海味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吃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授課老師：楊雲雯</a:t>
            </a:r>
            <a:endParaRPr lang="zh-TW" altLang="en-US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8429652" cy="785818"/>
          </a:xfrm>
        </p:spPr>
        <p:txBody>
          <a:bodyPr>
            <a:noAutofit/>
          </a:bodyPr>
          <a:lstStyle/>
          <a:p>
            <a:pPr algn="l"/>
            <a:r>
              <a:rPr lang="en-US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4-2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延繩式（簡單、不怕風浪）</a:t>
            </a:r>
            <a:r>
              <a:rPr lang="en-US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浮棚仔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122" name="Picture 2" descr="http://www.ork.org.tw/img/News/clip_image003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143116"/>
            <a:ext cx="6715172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sp>
        <p:nvSpPr>
          <p:cNvPr id="31745" name="Rectangle 1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827584" y="4221088"/>
            <a:ext cx="685804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  <a:hlinkClick r:id="rId3" action="ppaction://hlinkfile"/>
              </a:rPr>
              <a:t>蚵棚</a:t>
            </a:r>
            <a:r>
              <a:rPr kumimoji="1" lang="en-US" altLang="zh-TW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  <a:hlinkClick r:id="rId3" action="ppaction://hlinkfile"/>
              </a:rPr>
              <a:t>.mp4</a:t>
            </a:r>
            <a:endParaRPr kumimoji="1" lang="en-US" altLang="zh-TW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3200" dirty="0" smtClean="0">
              <a:latin typeface="Arial" pitchFamily="34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857224" y="2571744"/>
            <a:ext cx="7572428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  <a:hlinkClick r:id="rId4"/>
              </a:rPr>
              <a:t>https://www.youtube.com/watch?feature=player_detailpage&amp;v=tp00su0uoTQ</a:t>
            </a: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sz="4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貫蚵</a:t>
            </a:r>
            <a:r>
              <a:rPr lang="zh-TW" altLang="zh-TW" sz="43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串</a:t>
            </a:r>
            <a:endParaRPr lang="zh-TW" altLang="zh-TW" sz="43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1600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1600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1600" dirty="0">
              <a:solidFill>
                <a:srgbClr val="000000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/>
            <a:r>
              <a:rPr kumimoji="1" lang="zh-TW" altLang="zh-TW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目前養蚵人家所需要的蚵串，主要來源途徑有二路，一為</a:t>
            </a:r>
            <a:r>
              <a:rPr kumimoji="1" lang="zh-TW" altLang="zh-TW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自己供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應空蚵殼及塑膠繩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，每條繩子上間隔相等距離結一個空蚵殼，共結有</a:t>
            </a:r>
            <a:r>
              <a:rPr kumimoji="1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10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個或</a:t>
            </a:r>
            <a:r>
              <a:rPr kumimoji="1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11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模空殼。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/>
            </a:r>
            <a:b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</a:b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另一方式為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直接向人家購買已結好的蚵串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，對無暇算計的忙碌蚵民，不失為最佳之途。</a:t>
            </a:r>
            <a:endParaRPr kumimoji="1" lang="zh-TW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endParaRPr lang="zh-TW" altLang="en-US" dirty="0"/>
          </a:p>
        </p:txBody>
      </p:sp>
      <p:pic>
        <p:nvPicPr>
          <p:cNvPr id="2050" name="Picture 2" descr="人工蚵串的生產，協助牡蠣附苗業擺脫看天吃飯的命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2571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图片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580112" y="1628800"/>
            <a:ext cx="2381250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寄蚵</a:t>
            </a:r>
            <a:r>
              <a:rPr lang="zh-TW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苗</a:t>
            </a:r>
            <a:endParaRPr lang="en-US" altLang="zh-TW" sz="4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採苗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zh-TW" sz="40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097" name="Picture 1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412340"/>
            <a:ext cx="3071834" cy="203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7544" y="3561691"/>
            <a:ext cx="82089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在</a:t>
            </a: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農曆八、九月</a:t>
            </a: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牡蠣繁殖期間，蚵民通常會將十條蚵串綁在一起，進行非常重要的「寄蚵苗」工作，因為水中的幼苗會隨波逐流，自然附著在空殼上，這個過程也稱為</a:t>
            </a: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採苗</a:t>
            </a:r>
            <a:r>
              <a:rPr kumimoji="1" lang="zh-TW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，成功與否將直接影響以後大蚵的產量，所以不得不多費心費力。</a:t>
            </a:r>
            <a:endParaRPr kumimoji="1" lang="zh-TW" alt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為何要如此費工費時，將十條蚵串綁一起呢？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/>
            </a:r>
            <a:b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</a:b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是因為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剛要寄苗的蚵串極輕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，容易隨潮水漲退而逐流，不但蚵苗難以附著在蚵殼上，且風浪大時，又容易互相敲擊而打結，直接影響採苗的成果。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分蚵苗</a:t>
            </a:r>
          </a:p>
          <a:p>
            <a:endParaRPr lang="zh-TW" altLang="en-US" dirty="0"/>
          </a:p>
        </p:txBody>
      </p:sp>
      <p:pic>
        <p:nvPicPr>
          <p:cNvPr id="9217" name="Picture 1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090712"/>
            <a:ext cx="4060276" cy="269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899592" y="3789040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等蚵苗附著在蚵殼上逐漸成長，為了避免發生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推擠效應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，讓蚵苗有更大的成長空間，接下來就是要進行「分蚵苗」的工作。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即是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把原來綁在一起的十條蚵串一一分開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，再綁上蚵棚架使其垂掛海水中，任其濾食海中的浮游生物及有機質養份，慢慢在水中成長健殼。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3573016"/>
            <a:ext cx="8892480" cy="2927818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zh-TW" altLang="zh-TW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蚵民在每天固定時間，也要去「巡蚵棚」，察看是否有漁網之類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/>
            </a:r>
            <a:b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</a:b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等漂流物擱淺在蚵棚？也要仔細觀看生蠔是否有遭受天敵的侵害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/>
            </a:r>
            <a:b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878787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</a:b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而死亡？</a:t>
            </a:r>
            <a:endParaRPr kumimoji="1" lang="zh-TW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牡蠣生長環境中四大天敵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為；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蚵螺、蚵蟹、蚵魚及蚵蟲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等，其中以蚵蟲危害最大，也因此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蚵民必須每隔一個月必須將蚵串拉起除蟲曬太陽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可謂相當辛苦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,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  <a:cs typeface="Arial" pitchFamily="34" charset="0"/>
              </a:rPr>
              <a:t>否則所養殖的生蠔產量，必定遭受影響而甚為欠佳。</a:t>
            </a:r>
            <a:endParaRPr kumimoji="1" lang="zh-TW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endParaRPr lang="zh-TW" altLang="en-US" sz="2400" dirty="0"/>
          </a:p>
        </p:txBody>
      </p:sp>
      <p:pic>
        <p:nvPicPr>
          <p:cNvPr id="3073" name="Picture 1" descr="图片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771800" y="1160602"/>
            <a:ext cx="3657588" cy="242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611560" y="14847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巡</a:t>
            </a:r>
            <a:r>
              <a:rPr lang="zh-TW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蚵棚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撿大蚵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9458" name="Picture 2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5" y="1285861"/>
            <a:ext cx="4107683" cy="273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571472" y="4005064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農曆八至九月秋天時寄蚵苗，經過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八個月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後，而成長稍慢者可晚些時候在撿收，肥大者重量為重，可以賣得好價錢增加收益。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蚵民收成期間，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般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都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是在「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半潮水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」，也就是在</a:t>
            </a:r>
            <a:r>
              <a:rPr lang="zh-TW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海水漲或退至一半水位時出海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8072494" cy="4786346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牡蠣的收成：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台灣牡蠣殼長達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公分以上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即可加於採收，所以一般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垂下式養殖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個月，插枝式要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個月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，受酸性污染如台南北門地域要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年以上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方能收成。一般收獲有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月，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～ 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月 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個盛期。</a:t>
            </a:r>
            <a:endParaRPr lang="zh-TW" altLang="en-US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剖蚵仔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482" name="Picture 2" descr="图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304312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611560" y="4077072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開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蚵」也是</a:t>
            </a:r>
            <a:r>
              <a:rPr lang="zh-TW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靠人工來完成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當您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進入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七股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庄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內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映入眼簾的共同景象，便是到處三五成群、男女老幼圍著一大堆蚵在開蚵，而路邊兩旁到處堆放如山的空蚵殼，又是另一項特殊的蚵村景象。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4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牡蠣養殖小紀錄片</a:t>
            </a:r>
            <a:endParaRPr lang="en-US" altLang="zh-TW" sz="43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u="sng" dirty="0" smtClean="0">
                <a:hlinkClick r:id="rId2"/>
              </a:rPr>
              <a:t>https://www.youtube.com/watch?v=KeuuDnNkH0E&amp;feature=player_detailpage</a:t>
            </a:r>
            <a:endParaRPr lang="zh-TW" altLang="en-US" dirty="0" smtClean="0"/>
          </a:p>
          <a:p>
            <a:pPr algn="l"/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475656" y="465313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2012 Yoshida </a:t>
            </a:r>
            <a:r>
              <a:rPr kumimoji="0" lang="en-US" altLang="zh-TW" sz="43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Kunihiro</a:t>
            </a:r>
            <a:r>
              <a:rPr kumimoji="0" lang="zh-TW" alt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畢業設計 </a:t>
            </a:r>
            <a:r>
              <a:rPr kumimoji="0" lang="en-US" altLang="zh-TW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- </a:t>
            </a:r>
            <a:r>
              <a:rPr kumimoji="0" lang="zh-TW" alt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樂蚵蚵（牡蠣養殖小紀錄片）</a:t>
            </a:r>
            <a:r>
              <a:rPr kumimoji="0" lang="en-US" altLang="zh-TW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.mp4</a:t>
            </a:r>
            <a:endParaRPr kumimoji="0" lang="en-US" altLang="zh-TW" sz="4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8215370" cy="4572032"/>
          </a:xfrm>
        </p:spPr>
        <p:txBody>
          <a:bodyPr>
            <a:noAutofit/>
          </a:bodyPr>
          <a:lstStyle/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牡蠣也稱為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蠔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歐洲人稱它為「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海產牛奶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」，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日本人稱它為「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帝王食品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」，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在中國明朝時牡蠣有「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西施乳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」的美稱，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在台灣則俗稱為「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蚵仔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」，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英文名字叫</a:t>
            </a:r>
            <a:r>
              <a:rPr 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Oyster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pic>
        <p:nvPicPr>
          <p:cNvPr id="1026" name="Picture 2" descr="C:\Documents and Settings\Administrator\桌面\103四甲\四年級校本課程\4上\蚵仔麵線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60"/>
            <a:ext cx="3312368" cy="278608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桌面\103四甲\四年級校本課程\4上\蚵仔煎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904608"/>
            <a:ext cx="3534845" cy="295339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桌面\103四甲\四年級校本課程\4上\酸菜蚵仔湯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357298"/>
            <a:ext cx="350046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pic>
        <p:nvPicPr>
          <p:cNvPr id="2050" name="Picture 2" descr="C:\Documents and Settings\Administrator\桌面\103四甲\四年級校本課程\4上\bk115-015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3244350" cy="2736304"/>
          </a:xfrm>
          <a:prstGeom prst="rect">
            <a:avLst/>
          </a:prstGeom>
          <a:noFill/>
        </p:spPr>
      </p:pic>
      <p:pic>
        <p:nvPicPr>
          <p:cNvPr id="2051" name="Picture 3" descr="C:\Documents and Settings\Administrator\桌面\103四甲\四年級校本課程\4上\豆豉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556792"/>
            <a:ext cx="2877470" cy="2592288"/>
          </a:xfrm>
          <a:prstGeom prst="rect">
            <a:avLst/>
          </a:prstGeom>
          <a:noFill/>
        </p:spPr>
      </p:pic>
      <p:pic>
        <p:nvPicPr>
          <p:cNvPr id="2052" name="Picture 4" descr="C:\Documents and Settings\Administrator\桌面\103四甲\四年級校本課程\4上\bk115-017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365104"/>
            <a:ext cx="2733454" cy="2304256"/>
          </a:xfrm>
          <a:prstGeom prst="rect">
            <a:avLst/>
          </a:prstGeom>
          <a:noFill/>
        </p:spPr>
      </p:pic>
      <p:pic>
        <p:nvPicPr>
          <p:cNvPr id="2053" name="Picture 5" descr="C:\Documents and Settings\Administrator\桌面\103四甲\四年級校本課程\4上\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403886"/>
            <a:ext cx="3456384" cy="2269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643998" cy="5072098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蚵的營養成分：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非常具有營養價值和經濟價值很高的海產貝類，其肉質鮮美有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海中牛乳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之稱，其實蚵仔是屬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卵胎生物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喔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人類獲得蛋白質最佳來源，其並有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海中水果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之美譽。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成分可防止動脈硬化、抗血栓以及抗衰老作用。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8215370" cy="4924444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蚵的營養成分：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促進幼兒大腦發育及安神健腦等作用。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糖元是組織能源物質的儲備形式，是體力腦力活動效率及持久力的物質保證。牡蠣提取物還能提高運動員的成績，加速運動後疲勞的恢復。</a:t>
            </a: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001056" cy="4143404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台灣養殖地區：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由於牡蠣營養美味深受大家所喜愛，而且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台灣周圍海域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非常適合牡蠣養殖，主要養殖區域分布於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彰化、雲林、嘉義、台南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各縣，而其他各縣亦有零星分布。</a:t>
            </a:r>
            <a:endParaRPr lang="zh-TW" alt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215370" cy="4643470"/>
          </a:xfrm>
        </p:spPr>
        <p:txBody>
          <a:bodyPr>
            <a:noAutofit/>
          </a:bodyPr>
          <a:lstStyle/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廢牡蠣殼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再利用</a:t>
            </a:r>
            <a:endParaRPr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牡蠣殼曾經是重要的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建材</a:t>
            </a:r>
            <a:endParaRPr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生態工法應用牡蠣殼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護岸、養灘</a:t>
            </a:r>
            <a:endParaRPr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養牡蠣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淨化水質</a:t>
            </a:r>
            <a:endParaRPr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牡蠣殼製成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營養品或化妝品</a:t>
            </a:r>
            <a:endParaRPr lang="en-US" altLang="zh-TW" sz="4000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牡蠣殼</a:t>
            </a:r>
            <a:r>
              <a:rPr lang="zh-TW" altLang="en-US" sz="4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藝品</a:t>
            </a:r>
            <a:endParaRPr lang="zh-TW" altLang="en-US" sz="40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innerpeace.093.org.tw/Upload/940ea131-570f-4233-9a5b-aa59d4e302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876"/>
            <a:ext cx="8286776" cy="2381250"/>
          </a:xfrm>
          <a:prstGeom prst="rect">
            <a:avLst/>
          </a:prstGeom>
          <a:noFill/>
        </p:spPr>
      </p:pic>
      <p:pic>
        <p:nvPicPr>
          <p:cNvPr id="38916" name="Picture 4" descr="https://tse1.mm.bing.net/th?id=OIP.M948909cfc4279867320605769e061505o0&amp;pid=15.1&amp;P=0&amp;w=287&amp;h=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642918"/>
            <a:ext cx="8286808" cy="292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64008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43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發現台南七股篇</a:t>
            </a:r>
          </a:p>
          <a:p>
            <a:r>
              <a:rPr lang="en-US" u="sng" dirty="0" smtClean="0">
                <a:hlinkClick r:id="rId2"/>
              </a:rPr>
              <a:t>https://www.youtube.com/watch?v=JcEMOHj3lbs&amp;feature=player_detailpage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115616" y="429309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發現台南七股篇</a:t>
            </a:r>
            <a:r>
              <a:rPr kumimoji="0" lang="en-US" altLang="zh-TW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16</a:t>
            </a:r>
            <a:r>
              <a:rPr kumimoji="0" lang="zh-TW" alt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比</a:t>
            </a:r>
            <a:r>
              <a:rPr kumimoji="0" lang="en-US" altLang="zh-TW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hlinkClick r:id="rId3" action="ppaction://hlinkfile"/>
              </a:rPr>
              <a:t>9.mp4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002060"/>
                </a:solidFill>
              </a:rPr>
              <a:t>搭蚵</a:t>
            </a:r>
            <a:r>
              <a:rPr lang="zh-TW" altLang="zh-TW" b="1" dirty="0" smtClean="0">
                <a:solidFill>
                  <a:srgbClr val="002060"/>
                </a:solidFill>
              </a:rPr>
              <a:t>棚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布袋港非法蚵棚 將強制拆除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2776"/>
            <a:ext cx="32480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179512" y="386104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牡蠣之養殖方法，隨時代的演進及技術不斷的改進，從早期的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殼蚵、石仔枝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、至中期的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內海固定站棚垂吊式、平掛式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，以至後期的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外海浮棚垂吊式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。目前由於河口沿岸水域受污染嚴重，養蚵人家便前往深海水域去探勘拓展，採用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保麗龍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做基台的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浮棚垂吊式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來養殖牡蠣，產量之豐不是同日可語，而且外海蚵肉體形優美，且比內海站棚垂吊式及平掛式的蚵肉肥大許多，價格好賣收益增加，是多數養殖戶採用的蚵棚搭建方式。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7429552" cy="4143404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養殖蚵棚共有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種：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分別為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垂下式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浮棚式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平掛式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，依地形、季節、潮汐不同，採收期也不同，其中以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平掛式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為潟湖養殖的最大特色。</a:t>
            </a:r>
            <a:endParaRPr lang="zh-TW" altLang="en-US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user\Desktop\夏日樂學\圖片\插枝式(電線桿養殖法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5715040" cy="4280847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785786" y="1214422"/>
            <a:ext cx="6786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插枝式</a:t>
            </a:r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電線桿養殖法</a:t>
            </a:r>
            <a:endParaRPr lang="zh-TW" altLang="en-US" sz="40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24" y="1214422"/>
            <a:ext cx="7858180" cy="4929222"/>
          </a:xfrm>
        </p:spPr>
        <p:txBody>
          <a:bodyPr/>
          <a:lstStyle/>
          <a:p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垂下式（簡易垂下式）</a:t>
            </a:r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-(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倒棚仔</a:t>
            </a:r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ctrTitle"/>
          </p:nvPr>
        </p:nvSpPr>
        <p:spPr>
          <a:xfrm>
            <a:off x="785786" y="285729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r>
              <a:rPr lang="zh-TW" altLang="en-US" b="1" dirty="0" smtClean="0">
                <a:solidFill>
                  <a:srgbClr val="C00000"/>
                </a:solidFill>
              </a:rPr>
              <a:t/>
            </a:r>
            <a:br>
              <a:rPr lang="zh-TW" altLang="en-US" b="1" dirty="0" smtClean="0">
                <a:solidFill>
                  <a:srgbClr val="C00000"/>
                </a:solidFill>
              </a:rPr>
            </a:br>
            <a:endParaRPr lang="zh-TW" altLang="en-US" dirty="0"/>
          </a:p>
        </p:txBody>
      </p:sp>
      <p:pic>
        <p:nvPicPr>
          <p:cNvPr id="2050" name="Picture 2" descr="C:\Users\user\Desktop\夏日樂學\圖片\垂下式(倒棚仔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703" y="2135881"/>
            <a:ext cx="7062635" cy="4561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2976" y="1214422"/>
            <a:ext cx="6615114" cy="1000132"/>
          </a:xfrm>
        </p:spPr>
        <p:txBody>
          <a:bodyPr>
            <a:noAutofit/>
          </a:bodyPr>
          <a:lstStyle/>
          <a:p>
            <a:pPr algn="l"/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平掛式蚵架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Users\user\Desktop\夏日樂學\圖片\未命名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85926"/>
            <a:ext cx="7429552" cy="4717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後港國小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學年度暑假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夏日樂學課程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蚵仔三吃</a:t>
            </a:r>
            <a:b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572560" cy="785818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4-1.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竹筏式（麻煩、怕風浪）</a:t>
            </a:r>
            <a:r>
              <a:rPr lang="en-US" altLang="zh-TW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浮棚仔</a:t>
            </a:r>
            <a:endParaRPr lang="zh-TW" altLang="en-US" sz="40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8" name="Picture 2" descr="C:\Users\user\Desktop\夏日樂學\圖片\浮棚式蚵架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285992"/>
            <a:ext cx="7662269" cy="4337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1110</Words>
  <Application>Microsoft Office PowerPoint</Application>
  <PresentationFormat>如螢幕大小 (4:3)</PresentationFormat>
  <Paragraphs>93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後港國小104學年度暑假 夏日樂學課程 </vt:lpstr>
      <vt:lpstr>後港國小104學年度暑假 夏日樂學課程~~蚵仔三吃 </vt:lpstr>
      <vt:lpstr>後港國小104學年度暑假 夏日樂學課程~~蚵仔三吃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後港國小104學年度暑假 夏日樂學課程~~蚵仔三吃 </vt:lpstr>
      <vt:lpstr>投影片 26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後港國小103學年度第一學期  三年級校本課程</dc:title>
  <dc:creator>USER</dc:creator>
  <cp:lastModifiedBy>nutl</cp:lastModifiedBy>
  <cp:revision>26</cp:revision>
  <dcterms:created xsi:type="dcterms:W3CDTF">2014-11-10T03:30:17Z</dcterms:created>
  <dcterms:modified xsi:type="dcterms:W3CDTF">2016-08-01T04:49:42Z</dcterms:modified>
</cp:coreProperties>
</file>